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346" r:id="rId3"/>
    <p:sldId id="344" r:id="rId4"/>
    <p:sldId id="270" r:id="rId5"/>
    <p:sldId id="269" r:id="rId6"/>
    <p:sldId id="278" r:id="rId7"/>
    <p:sldId id="343" r:id="rId8"/>
    <p:sldId id="285" r:id="rId9"/>
    <p:sldId id="290" r:id="rId10"/>
    <p:sldId id="295" r:id="rId11"/>
    <p:sldId id="292" r:id="rId12"/>
    <p:sldId id="299" r:id="rId13"/>
    <p:sldId id="304" r:id="rId14"/>
    <p:sldId id="312" r:id="rId15"/>
    <p:sldId id="318" r:id="rId16"/>
    <p:sldId id="319" r:id="rId17"/>
    <p:sldId id="334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F47"/>
    <a:srgbClr val="4C302E"/>
    <a:srgbClr val="4C1C1A"/>
    <a:srgbClr val="0072BC"/>
    <a:srgbClr val="1D497C"/>
    <a:srgbClr val="3C3C3B"/>
    <a:srgbClr val="4D8DBE"/>
    <a:srgbClr val="0080B9"/>
    <a:srgbClr val="40404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2007" autoAdjust="0"/>
  </p:normalViewPr>
  <p:slideViewPr>
    <p:cSldViewPr snapToGrid="0" snapToObjects="1">
      <p:cViewPr varScale="1">
        <p:scale>
          <a:sx n="56" d="100"/>
          <a:sy n="56" d="100"/>
        </p:scale>
        <p:origin x="54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088950-DCB5-9342-9DA7-6004B56CDA11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8B3770-2046-284D-BC27-6D01E2136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1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80AC79-811C-3846-B87E-9F0AEDFF6E5E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D8D0A3-1D29-E440-9470-EF18060F2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682AA-7508-4FA2-AE4A-01253F2407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3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800080"/>
              </a:buClr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86081D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00"/>
              </a:spcAft>
              <a:buClr>
                <a:srgbClr val="8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5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9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8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3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rgbClr val="C00000"/>
              </a:buCl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6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8D0A3-1D29-E440-9470-EF18060F25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7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2211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- M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386805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838201" y="228600"/>
            <a:ext cx="7524101" cy="8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cap="all" baseline="0" dirty="0">
                <a:solidFill>
                  <a:schemeClr val="bg2">
                    <a:lumMod val="75000"/>
                  </a:schemeClr>
                </a:solidFill>
                <a:latin typeface="Calibri"/>
              </a:defRPr>
            </a:lvl1pPr>
          </a:lstStyle>
          <a:p>
            <a:pPr lvl="0" eaLnBrk="1" hangingPunct="1">
              <a:lnSpc>
                <a:spcPts val="2400"/>
              </a:lnSpc>
            </a:pPr>
            <a:r>
              <a:rPr lang="en-US" dirty="0" smtClean="0"/>
              <a:t>document Title</a:t>
            </a:r>
            <a:endParaRPr lang="en-US" dirty="0"/>
          </a:p>
        </p:txBody>
      </p:sp>
      <p:pic>
        <p:nvPicPr>
          <p:cNvPr id="19" name="Picture 19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-11061"/>
            <a:ext cx="159832" cy="51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7" y="4893469"/>
            <a:ext cx="1171575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149411273-1-bw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457200" y="796141"/>
            <a:ext cx="868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94" y="205519"/>
            <a:ext cx="8346706" cy="7750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109"/>
            <a:ext cx="8229600" cy="318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43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8110"/>
            <a:ext cx="4038600" cy="3188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67" y="918110"/>
            <a:ext cx="3995932" cy="3188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57200" y="796141"/>
            <a:ext cx="868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0094" y="205519"/>
            <a:ext cx="8346706" cy="7750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499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1" descr="Outlook-pages-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61" cy="51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42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look-pages-v2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61" cy="5150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37" y="2134848"/>
            <a:ext cx="8317633" cy="840778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l">
              <a:tabLst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709" y="3109371"/>
            <a:ext cx="8231068" cy="11834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722836" y="2975626"/>
            <a:ext cx="843742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387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457200" y="796141"/>
            <a:ext cx="868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94" y="205519"/>
            <a:ext cx="8346706" cy="77509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109"/>
            <a:ext cx="8229600" cy="3188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33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8110"/>
            <a:ext cx="4038600" cy="3188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67" y="918110"/>
            <a:ext cx="3995932" cy="3188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57200" y="796141"/>
            <a:ext cx="8686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0094" y="205519"/>
            <a:ext cx="8346706" cy="77509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93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0094" y="205519"/>
            <a:ext cx="8346706" cy="77509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19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50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utlook-icon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7" y="4730019"/>
            <a:ext cx="1055034" cy="301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 spd="slow">
    <p:wip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173038" indent="-1730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401638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574675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7397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1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912813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1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64" y="4801019"/>
            <a:ext cx="382588" cy="1393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F5C21033-9083-EC4F-89D1-7C5B07EA163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16" descr="Outlook-icon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7" y="4730019"/>
            <a:ext cx="1055034" cy="3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2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slow">
    <p:wip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173038" indent="-1730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1pPr>
      <a:lvl2pPr marL="401638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574675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2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7397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1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912813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100" kern="12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220586" y="3043569"/>
            <a:ext cx="3620386" cy="14752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Cliff Brewis</a:t>
            </a:r>
          </a:p>
          <a:p>
            <a:pPr marL="0" indent="0">
              <a:buNone/>
            </a:pPr>
            <a:r>
              <a:rPr lang="en-US" sz="1800" dirty="0" smtClean="0"/>
              <a:t>Vice President Operations</a:t>
            </a:r>
          </a:p>
          <a:p>
            <a:pPr marL="0" indent="0">
              <a:buNone/>
            </a:pPr>
            <a:r>
              <a:rPr lang="en-US" sz="1800" dirty="0" smtClean="0"/>
              <a:t>Dodge Data &amp; Analytics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78" y="685800"/>
            <a:ext cx="7524099" cy="86412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chemeClr val="tx1"/>
                </a:solidFill>
              </a:rPr>
              <a:t>Dodge Construction Forecast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Mid Year 2015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Warehouses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10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more rapidly than retail.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7" y="815726"/>
            <a:ext cx="6283841" cy="377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4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924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Educational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11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1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decline for the educational building category has ended, now turning up.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12" y="828509"/>
            <a:ext cx="6156898" cy="370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21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924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Healthcare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12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1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is surrounded by uncertainty.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43" y="834900"/>
            <a:ext cx="6337005" cy="380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10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924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13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1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find sources of funding.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802943"/>
            <a:ext cx="6517759" cy="39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4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14</a:t>
            </a:fld>
            <a:endParaRPr lang="en-US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633257"/>
            <a:ext cx="6169098" cy="439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47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of Perspective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15</a:t>
            </a:fld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>
              <a:latin typeface="Calibri" pitchFamily="34" charset="0"/>
              <a:ea typeface="ＭＳ Ｐゴシック"/>
              <a:cs typeface="ＭＳ Ｐゴシック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51" y="939385"/>
            <a:ext cx="521176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3" y="1427526"/>
            <a:ext cx="11001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32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Cliff Brewis</a:t>
            </a:r>
          </a:p>
          <a:p>
            <a:r>
              <a:rPr lang="en-US" sz="2400" dirty="0" smtClean="0"/>
              <a:t>Vice President Operations</a:t>
            </a:r>
          </a:p>
          <a:p>
            <a:r>
              <a:rPr lang="en-US" sz="2400" dirty="0" smtClean="0"/>
              <a:t>Dodge Data and Analytics</a:t>
            </a:r>
          </a:p>
          <a:p>
            <a:r>
              <a:rPr lang="en-US" sz="2400" dirty="0" smtClean="0"/>
              <a:t>Cliff.brewis@construction.com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5C21033-9083-EC4F-89D1-7C5B07EA163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7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15086"/>
            <a:ext cx="8346706" cy="558156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Macroeconomic Outlook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quarter has often been soft.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071731" y="953472"/>
            <a:ext cx="3840678" cy="3459039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/>
          <a:lstStyle>
            <a:lvl1pPr marL="228600" indent="-228600" eaLnBrk="0" hangingPunct="0">
              <a:spcBef>
                <a:spcPct val="60000"/>
              </a:spcBef>
              <a:spcAft>
                <a:spcPct val="25000"/>
              </a:spcAft>
              <a:tabLst>
                <a:tab pos="457200" algn="l"/>
              </a:tabLst>
              <a:defRPr sz="200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457200" algn="l"/>
              </a:tabLst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en-US" sz="1800" b="1" dirty="0">
                <a:solidFill>
                  <a:srgbClr val="595959"/>
                </a:solidFill>
                <a:ea typeface="ヒラギノ角ゴ Pro W3" charset="-128"/>
              </a:rPr>
              <a:t> </a:t>
            </a:r>
            <a:r>
              <a:rPr lang="en-US" altLang="en-US" sz="1600" b="1" u="sng" dirty="0">
                <a:solidFill>
                  <a:srgbClr val="000000"/>
                </a:solidFill>
                <a:ea typeface="ヒラギノ角ゴ Pro W3" charset="-128"/>
              </a:rPr>
              <a:t>GDP Pattern</a:t>
            </a:r>
            <a:r>
              <a:rPr lang="en-US" altLang="en-US" sz="1400" b="1" dirty="0" smtClean="0">
                <a:solidFill>
                  <a:srgbClr val="595959"/>
                </a:solidFill>
                <a:ea typeface="ヒラギノ角ゴ Pro W3" charset="-128"/>
              </a:rPr>
              <a:t>: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en-US" sz="1200" b="1" dirty="0" smtClean="0">
                <a:solidFill>
                  <a:srgbClr val="595959"/>
                </a:solidFill>
                <a:ea typeface="ヒラギノ角ゴ Pro W3" charset="-128"/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a typeface="ヒラギノ角ゴ Pro W3" charset="-128"/>
              </a:rPr>
              <a:t>History                                     Forecast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 2010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    </a:t>
            </a: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 2011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     </a:t>
            </a: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2012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     </a:t>
            </a: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 2013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         </a:t>
            </a: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2014 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    </a:t>
            </a:r>
            <a:r>
              <a:rPr lang="en-US" altLang="en-US" sz="1200" b="1" u="sng" dirty="0" smtClean="0">
                <a:solidFill>
                  <a:srgbClr val="000000"/>
                </a:solidFill>
                <a:ea typeface="ヒラギノ角ゴ Pro W3" charset="-128"/>
              </a:rPr>
              <a:t> 2015</a:t>
            </a:r>
            <a:endParaRPr lang="en-US" altLang="en-US" sz="1200" b="1" u="sng" dirty="0">
              <a:solidFill>
                <a:srgbClr val="000000"/>
              </a:solidFill>
              <a:ea typeface="ヒラギノ角ゴ Pro W3" charset="-128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ts val="900"/>
              </a:spcAft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+</a:t>
            </a:r>
            <a:r>
              <a:rPr lang="en-US" altLang="en-US" sz="1200" b="1" dirty="0">
                <a:solidFill>
                  <a:srgbClr val="000000"/>
                </a:solidFill>
                <a:ea typeface="ヒラギノ角ゴ Pro W3" charset="-128"/>
              </a:rPr>
              <a:t>2.5%  </a:t>
            </a:r>
            <a:r>
              <a:rPr lang="en-US" altLang="en-US" sz="1200" b="1" dirty="0" smtClean="0">
                <a:solidFill>
                  <a:srgbClr val="000000"/>
                </a:solidFill>
                <a:ea typeface="ヒラギノ角ゴ Pro W3" charset="-128"/>
              </a:rPr>
              <a:t>+1.6%    +2.3%   +2.2%       +2.2%    +2.3%  </a:t>
            </a:r>
          </a:p>
          <a:p>
            <a:pPr>
              <a:lnSpc>
                <a:spcPct val="110000"/>
              </a:lnSpc>
              <a:spcBef>
                <a:spcPct val="20000"/>
              </a:spcBef>
              <a:spcAft>
                <a:spcPts val="900"/>
              </a:spcAft>
              <a:defRPr/>
            </a:pPr>
            <a:r>
              <a:rPr lang="en-US" altLang="en-US" sz="1400" b="1" u="sng" dirty="0" smtClean="0">
                <a:solidFill>
                  <a:srgbClr val="000000"/>
                </a:solidFill>
                <a:ea typeface="ヒラギノ角ゴ Pro W3" charset="-128"/>
              </a:rPr>
              <a:t>Shape </a:t>
            </a:r>
            <a:r>
              <a:rPr lang="en-US" altLang="en-US" sz="1400" b="1" u="sng" dirty="0">
                <a:solidFill>
                  <a:srgbClr val="000000"/>
                </a:solidFill>
                <a:ea typeface="ヒラギノ角ゴ Pro W3" charset="-128"/>
              </a:rPr>
              <a:t>of Recovery</a:t>
            </a:r>
            <a:r>
              <a:rPr lang="en-US" altLang="en-US" sz="1400" b="1" dirty="0">
                <a:solidFill>
                  <a:srgbClr val="000000"/>
                </a:solidFill>
                <a:ea typeface="ヒラギノ角ゴ Pro W3" charset="-128"/>
              </a:rPr>
              <a:t>: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Tx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Periods </a:t>
            </a:r>
            <a:r>
              <a:rPr lang="en-US" altLang="en-US" sz="1200" dirty="0">
                <a:solidFill>
                  <a:srgbClr val="000000"/>
                </a:solidFill>
                <a:ea typeface="ヒラギノ角ゴ Pro W3" charset="-128"/>
              </a:rPr>
              <a:t>of moderate expansion </a:t>
            </a: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have</a:t>
            </a:r>
            <a:endParaRPr lang="en-US" altLang="en-US" sz="1200" dirty="0">
              <a:solidFill>
                <a:srgbClr val="00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00080"/>
              </a:buClr>
              <a:buSzPct val="90000"/>
              <a:defRPr/>
            </a:pPr>
            <a:r>
              <a:rPr lang="en-US" altLang="en-US" sz="1200" dirty="0">
                <a:solidFill>
                  <a:srgbClr val="000000"/>
                </a:solidFill>
                <a:ea typeface="ヒラギノ角ゴ Pro W3" charset="-128"/>
              </a:rPr>
              <a:t>     </a:t>
            </a: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    been </a:t>
            </a:r>
            <a:r>
              <a:rPr lang="en-US" altLang="en-US" sz="1200" dirty="0">
                <a:solidFill>
                  <a:srgbClr val="000000"/>
                </a:solidFill>
                <a:ea typeface="ヒラギノ角ゴ Pro W3" charset="-128"/>
              </a:rPr>
              <a:t>followed by deceleration</a:t>
            </a:r>
            <a:r>
              <a:rPr lang="en-US" altLang="en-US" sz="1200" dirty="0">
                <a:solidFill>
                  <a:srgbClr val="595959"/>
                </a:solidFill>
                <a:ea typeface="ヒラギノ角ゴ Pro W3" charset="-128"/>
              </a:rPr>
              <a:t>.</a:t>
            </a:r>
            <a:endParaRPr lang="en-US" altLang="en-US" sz="1200" dirty="0">
              <a:solidFill>
                <a:srgbClr val="00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Strength of Dollar complicates US Growth</a:t>
            </a:r>
          </a:p>
          <a:p>
            <a:pPr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buFontTx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Limited International Growth</a:t>
            </a:r>
          </a:p>
          <a:p>
            <a:pPr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buFontTx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altLang="en-US" sz="1200" dirty="0" smtClean="0">
                <a:solidFill>
                  <a:srgbClr val="000000"/>
                </a:solidFill>
                <a:ea typeface="ヒラギノ角ゴ Pro W3" charset="-128"/>
              </a:rPr>
              <a:t>Actions of the Fed</a:t>
            </a:r>
            <a:endParaRPr lang="en-US" altLang="en-US" sz="1100" dirty="0">
              <a:solidFill>
                <a:srgbClr val="000000"/>
              </a:solidFill>
              <a:ea typeface="ヒラギノ角ゴ Pro W3" charset="-128"/>
            </a:endParaRPr>
          </a:p>
          <a:p>
            <a:pPr marL="0" indent="0">
              <a:spcBef>
                <a:spcPct val="0"/>
              </a:spcBef>
              <a:spcAft>
                <a:spcPts val="100"/>
              </a:spcAft>
              <a:buClr>
                <a:srgbClr val="000000"/>
              </a:buClr>
              <a:defRPr/>
            </a:pPr>
            <a:endParaRPr lang="en-US" altLang="en-US" sz="1100" dirty="0">
              <a:solidFill>
                <a:srgbClr val="000000"/>
              </a:solidFill>
              <a:ea typeface="ヒラギノ角ゴ Pro W3" charset="-128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defRPr/>
            </a:pPr>
            <a:r>
              <a:rPr lang="en-US" altLang="en-US" sz="1400" dirty="0" smtClean="0">
                <a:solidFill>
                  <a:srgbClr val="000000"/>
                </a:solidFill>
                <a:ea typeface="ヒラギノ角ゴ Pro W3" charset="-128"/>
              </a:rPr>
              <a:t>             </a:t>
            </a:r>
            <a:endParaRPr lang="en-US" altLang="en-US" sz="1400" dirty="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3074" name="Picture 2" descr="Quarter-to-Quarter Growth in Real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6" y="986741"/>
            <a:ext cx="4785435" cy="34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51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15086"/>
            <a:ext cx="8346706" cy="558156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Construction Market Outlook –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3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Dodge Momentum Index offers insight on what’s ahead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51" y="986741"/>
            <a:ext cx="5218802" cy="325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32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4</a:t>
            </a:fld>
            <a:endParaRPr lang="en-US" sz="900" dirty="0"/>
          </a:p>
        </p:txBody>
      </p:sp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33707"/>
            <a:ext cx="8346706" cy="775097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Construction Market Outlook –</a:t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Change, 2010-2015, for Total Construction Starts and Major Sectors.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172" y="43548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Aft>
                <a:spcPct val="10000"/>
              </a:spcAft>
              <a:buClr>
                <a:srgbClr val="1F497D"/>
              </a:buClr>
              <a:buSzPct val="100000"/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sp>
        <p:nvSpPr>
          <p:cNvPr id="17" name="TextBox 51"/>
          <p:cNvSpPr txBox="1"/>
          <p:nvPr/>
        </p:nvSpPr>
        <p:spPr bwMode="auto">
          <a:xfrm>
            <a:off x="4071937" y="4575103"/>
            <a:ext cx="1876425" cy="247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0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 History            Forecast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48137" y="4618060"/>
            <a:ext cx="238125" cy="2000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99CCFF" mc:Ignorable="a14" a14:legacySpreadsheetColorIndex="44"/>
          </a:solidFill>
          <a:ln w="12700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3143" y="4608534"/>
            <a:ext cx="238125" cy="2000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6600" mc:Ignorable="a14" a14:legacySpreadsheetColorIndex="53"/>
          </a:solidFill>
          <a:ln w="12700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196553" y="898673"/>
            <a:ext cx="762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spcAft>
                <a:spcPts val="200"/>
              </a:spcAft>
              <a:defRPr sz="1000"/>
            </a:pPr>
            <a:r>
              <a:rPr lang="en-US" sz="105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2014</a:t>
            </a:r>
            <a:r>
              <a:rPr lang="en-US" sz="11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   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             </a:t>
            </a:r>
            <a:endPara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>
              <a:defRPr sz="1000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Value </a:t>
            </a:r>
          </a:p>
          <a:p>
            <a:pPr algn="l" rtl="0">
              <a:defRPr sz="1000"/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4" y="854881"/>
            <a:ext cx="5780087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3" y="4247368"/>
            <a:ext cx="5207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78" y="3784886"/>
            <a:ext cx="8096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784886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05" y="3799156"/>
            <a:ext cx="771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96" y="912861"/>
            <a:ext cx="50911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6551589" y="1035406"/>
            <a:ext cx="2254909" cy="3530065"/>
          </a:xfrm>
          <a:solidFill>
            <a:srgbClr val="FEFCF4">
              <a:alpha val="66667"/>
            </a:srgbClr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0"/>
              </a:spcBef>
              <a:spcAft>
                <a:spcPts val="200"/>
              </a:spcAft>
              <a:buNone/>
            </a:pPr>
            <a:endParaRPr lang="en-US" sz="1400" b="1" dirty="0" smtClean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="1" dirty="0" smtClean="0"/>
              <a:t>Residential</a:t>
            </a:r>
          </a:p>
          <a:p>
            <a:pPr lvl="1"/>
            <a:r>
              <a:rPr lang="en-US" sz="1200" dirty="0" smtClean="0"/>
              <a:t>Single Family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200" dirty="0" smtClean="0"/>
              <a:t>Multifamily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en-US" sz="1400" b="1" dirty="0" smtClean="0"/>
              <a:t>Nonresidential</a:t>
            </a:r>
          </a:p>
          <a:p>
            <a:pPr marL="398463" lvl="1" indent="-169863">
              <a:spcBef>
                <a:spcPts val="300"/>
              </a:spcBef>
            </a:pPr>
            <a:r>
              <a:rPr lang="en-US" sz="1300" dirty="0" smtClean="0"/>
              <a:t>Offices</a:t>
            </a:r>
          </a:p>
          <a:p>
            <a:pPr marL="398463" lvl="1" indent="-169863">
              <a:spcBef>
                <a:spcPts val="300"/>
              </a:spcBef>
            </a:pPr>
            <a:r>
              <a:rPr lang="en-US" sz="1300" dirty="0" smtClean="0"/>
              <a:t>Hotels</a:t>
            </a:r>
          </a:p>
          <a:p>
            <a:pPr marL="398463" lvl="1" indent="-169863">
              <a:spcBef>
                <a:spcPts val="300"/>
              </a:spcBef>
            </a:pPr>
            <a:r>
              <a:rPr lang="en-US" sz="1300" dirty="0" smtClean="0"/>
              <a:t>Warehouses</a:t>
            </a:r>
          </a:p>
          <a:p>
            <a:pPr marL="398463" lvl="1" indent="-169863">
              <a:spcBef>
                <a:spcPts val="300"/>
              </a:spcBef>
            </a:pPr>
            <a:r>
              <a:rPr lang="en-US" sz="1300" dirty="0" smtClean="0"/>
              <a:t>Stores</a:t>
            </a:r>
          </a:p>
          <a:p>
            <a:pPr lvl="1">
              <a:spcBef>
                <a:spcPts val="300"/>
              </a:spcBef>
            </a:pPr>
            <a:r>
              <a:rPr lang="en-US" sz="1300" dirty="0" smtClean="0"/>
              <a:t>Educ</a:t>
            </a:r>
            <a:r>
              <a:rPr lang="en-US" sz="1200" dirty="0" smtClean="0"/>
              <a:t>ation</a:t>
            </a:r>
          </a:p>
          <a:p>
            <a:pPr lvl="1">
              <a:spcBef>
                <a:spcPts val="300"/>
              </a:spcBef>
            </a:pPr>
            <a:r>
              <a:rPr lang="en-US" sz="1300" dirty="0" smtClean="0"/>
              <a:t>Healthcare</a:t>
            </a:r>
          </a:p>
          <a:p>
            <a:pPr lvl="1">
              <a:spcBef>
                <a:spcPts val="300"/>
              </a:spcBef>
            </a:pPr>
            <a:r>
              <a:rPr lang="en-US" sz="1300" dirty="0" smtClean="0"/>
              <a:t>Other Institutional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1300" dirty="0" smtClean="0"/>
              <a:t>Manufacturing</a:t>
            </a:r>
          </a:p>
          <a:p>
            <a:pPr marL="0" indent="0">
              <a:buNone/>
            </a:pPr>
            <a:r>
              <a:rPr lang="en-US" sz="1400" b="1" dirty="0" smtClean="0"/>
              <a:t>Nonbuilding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Highways &amp; Bridges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Environmental Public Works</a:t>
            </a:r>
          </a:p>
          <a:p>
            <a:pPr lvl="1">
              <a:spcBef>
                <a:spcPts val="300"/>
              </a:spcBef>
            </a:pPr>
            <a:r>
              <a:rPr lang="en-US" sz="1200" dirty="0" smtClean="0"/>
              <a:t>Other Public Works</a:t>
            </a:r>
          </a:p>
          <a:p>
            <a:pPr lvl="1">
              <a:spcBef>
                <a:spcPts val="400"/>
              </a:spcBef>
              <a:spcAft>
                <a:spcPts val="200"/>
              </a:spcAft>
            </a:pPr>
            <a:r>
              <a:rPr lang="en-US" sz="1200" dirty="0" smtClean="0"/>
              <a:t>Electric Utilities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807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15086"/>
            <a:ext cx="8346706" cy="558156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 Single Family Housing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5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Recovering but far below early 2000’s pace.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41" y="911595"/>
            <a:ext cx="6081823" cy="365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28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72958" y="123072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Multifamily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6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healthy sector but showing sings of leveling off. 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7" y="815726"/>
            <a:ext cx="6107411" cy="367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54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924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Office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7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1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level of recovery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37" y="892422"/>
            <a:ext cx="5873690" cy="353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9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924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Hotels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8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1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recovery.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98" y="3394822"/>
            <a:ext cx="2212354" cy="151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8" y="888003"/>
            <a:ext cx="6181874" cy="37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04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40094" y="115086"/>
            <a:ext cx="8346706" cy="558156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8D65FB4-8046-5A43-95B4-508547A4B564}" type="slidenum">
              <a:rPr lang="en-US" sz="900" smtClean="0"/>
              <a:pPr>
                <a:defRPr/>
              </a:pPr>
              <a:t>9</a:t>
            </a:fld>
            <a:endParaRPr lang="en-US" sz="9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494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969" y="510647"/>
            <a:ext cx="8346706" cy="47609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noticing a trend on the private side: conservative investment.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815726"/>
            <a:ext cx="6315739" cy="37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939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d5wdRGHEC_UVuKdgqP5A"/>
</p:tagLst>
</file>

<file path=ppt/theme/theme1.xml><?xml version="1.0" encoding="utf-8"?>
<a:theme xmlns:a="http://schemas.openxmlformats.org/drawingml/2006/main" name="Outlook-PPT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utlook-PPT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Outlook-PPT3.potx</Template>
  <TotalTime>1797</TotalTime>
  <Words>314</Words>
  <Application>Microsoft Office PowerPoint</Application>
  <PresentationFormat>On-screen Show (16:9)</PresentationFormat>
  <Paragraphs>103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Lucida Grande</vt:lpstr>
      <vt:lpstr>ヒラギノ角ゴ Pro W3</vt:lpstr>
      <vt:lpstr>Outlook-PPT3</vt:lpstr>
      <vt:lpstr>1_Outlook-PPT3</vt:lpstr>
      <vt:lpstr>think-cell Slide</vt:lpstr>
      <vt:lpstr>Dodge Construction Forecast Mid Year 2015</vt:lpstr>
      <vt:lpstr>U.S. Macroeconomic Outlook </vt:lpstr>
      <vt:lpstr>U.S. Construction Market Outlook – </vt:lpstr>
      <vt:lpstr>U.S. Construction Market Outlook – </vt:lpstr>
      <vt:lpstr>Arizona:  Single Family Housing</vt:lpstr>
      <vt:lpstr>Arizona: Multifamily Housing</vt:lpstr>
      <vt:lpstr>Arizona: Office Buildings</vt:lpstr>
      <vt:lpstr>Arizona: Hotels</vt:lpstr>
      <vt:lpstr>Arizona: Retail</vt:lpstr>
      <vt:lpstr>Arizona: Warehouses</vt:lpstr>
      <vt:lpstr>Arizona: Educational Buildings </vt:lpstr>
      <vt:lpstr>Arizona: Healthcare Buildings </vt:lpstr>
      <vt:lpstr>Arizona: Highways</vt:lpstr>
      <vt:lpstr>Arizona:</vt:lpstr>
      <vt:lpstr>Points of Perspective</vt:lpstr>
      <vt:lpstr>Questions</vt:lpstr>
    </vt:vector>
  </TitlesOfParts>
  <Company>Brainium,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 Lecours</dc:creator>
  <cp:lastModifiedBy>Beth Britt</cp:lastModifiedBy>
  <cp:revision>208</cp:revision>
  <cp:lastPrinted>2013-10-02T19:25:45Z</cp:lastPrinted>
  <dcterms:created xsi:type="dcterms:W3CDTF">2013-10-17T20:48:58Z</dcterms:created>
  <dcterms:modified xsi:type="dcterms:W3CDTF">2015-08-18T03:57:30Z</dcterms:modified>
</cp:coreProperties>
</file>